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2D4"/>
    <a:srgbClr val="DED5C0"/>
    <a:srgbClr val="DAD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0" autoAdjust="0"/>
    <p:restoredTop sz="94689"/>
  </p:normalViewPr>
  <p:slideViewPr>
    <p:cSldViewPr>
      <p:cViewPr varScale="1">
        <p:scale>
          <a:sx n="75" d="100"/>
          <a:sy n="75" d="100"/>
        </p:scale>
        <p:origin x="18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9E5BB-192B-4BFA-8E77-FFCEB37205A6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3AFFD-79D9-4BAD-BCB2-D1A389BB2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AFFD-79D9-4BAD-BCB2-D1A389BB29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6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AFFD-79D9-4BAD-BCB2-D1A389BB29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8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AFFD-79D9-4BAD-BCB2-D1A389BB29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363200" cy="1470025"/>
          </a:xfrm>
        </p:spPr>
        <p:txBody>
          <a:bodyPr/>
          <a:lstStyle>
            <a:lvl1pPr>
              <a:defRPr>
                <a:latin typeface="+mj-lt"/>
                <a:ea typeface="Yu Gothic" panose="020B0400000000000000" pitchFamily="34" charset="-128"/>
                <a:cs typeface="Nirmala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981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AD9-7342-423A-9424-78B349BD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AD9-7342-423A-9424-78B349BD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1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AD9-7342-423A-9424-78B349BD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AD9-7342-423A-9424-78B349BDF8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66" y="1981201"/>
            <a:ext cx="6551469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640303" y="4572000"/>
            <a:ext cx="218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u="sng" dirty="0"/>
              <a:t>www.psc.state.md.us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02" y="5257960"/>
            <a:ext cx="541297" cy="3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44645"/>
            <a:ext cx="815947" cy="36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5757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244644"/>
            <a:ext cx="609600" cy="31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8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2"/>
            <a:ext cx="10972800" cy="3962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92076"/>
            <a:ext cx="2844800" cy="365125"/>
          </a:xfrm>
        </p:spPr>
        <p:txBody>
          <a:bodyPr/>
          <a:lstStyle/>
          <a:p>
            <a:r>
              <a:rPr lang="en-US"/>
              <a:t>11/29/2018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AD9-7342-423A-9424-78B349BD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6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9207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AD9-7342-423A-9424-78B349BD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2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90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90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AD9-7342-423A-9424-78B349BD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0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AD9-7342-423A-9424-78B349BD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2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AD9-7342-423A-9424-78B349BD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5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AD9-7342-423A-9424-78B349BD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7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2"/>
            <a:ext cx="6815667" cy="518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76402"/>
            <a:ext cx="4011084" cy="4114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AD9-7342-423A-9424-78B349BD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4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38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181600"/>
            <a:ext cx="73152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BAD9-7342-423A-9424-78B349BD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5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44562"/>
            <a:ext cx="1097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1"/>
            <a:ext cx="10972800" cy="3862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524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11/29/2018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1682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1682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fld id="{44FABAD9-7342-423A-9424-78B349BDF8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248401"/>
            <a:ext cx="12192000" cy="625475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" y="6428602"/>
            <a:ext cx="34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Maryland Public Service</a:t>
            </a:r>
            <a:r>
              <a:rPr lang="en-US" sz="1200" b="1" baseline="0" dirty="0">
                <a:solidFill>
                  <a:schemeClr val="bg1"/>
                </a:solidFill>
                <a:latin typeface="+mj-lt"/>
              </a:rPr>
              <a:t> Commission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6428602"/>
            <a:ext cx="345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Baltimore,</a:t>
            </a:r>
            <a:r>
              <a:rPr lang="en-US" sz="1200" b="1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Maryland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60800" y="6490902"/>
            <a:ext cx="0" cy="1384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795127"/>
            <a:ext cx="2540000" cy="108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Yu Gothic" panose="020B0400000000000000" pitchFamily="34" charset="-128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Yu Gothic" panose="020B0400000000000000" pitchFamily="34" charset="-128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Yu Gothic" panose="020B0400000000000000" pitchFamily="34" charset="-128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Yu Gothic" panose="020B0400000000000000" pitchFamily="34" charset="-128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Yu Gothic" panose="020B0400000000000000" pitchFamily="34" charset="-128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Yu Gothic" panose="020B0400000000000000" pitchFamily="34" charset="-128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144218"/>
            <a:ext cx="4648200" cy="321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90019"/>
            <a:ext cx="7772400" cy="1470025"/>
          </a:xfrm>
        </p:spPr>
        <p:txBody>
          <a:bodyPr/>
          <a:lstStyle/>
          <a:p>
            <a:r>
              <a:rPr lang="en-US" dirty="0"/>
              <a:t>Transforming Maryland's Electric Distribution Systems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2768" y="1682553"/>
            <a:ext cx="246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November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BCDE0-DA68-8D4B-8ACC-EA883F1EFA26}"/>
              </a:ext>
            </a:extLst>
          </p:cNvPr>
          <p:cNvSpPr txBox="1"/>
          <p:nvPr/>
        </p:nvSpPr>
        <p:spPr>
          <a:xfrm>
            <a:off x="3505201" y="5511574"/>
            <a:ext cx="601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Chairman Jason Stanek, Maryland PSC </a:t>
            </a:r>
          </a:p>
        </p:txBody>
      </p:sp>
    </p:spTree>
    <p:extLst>
      <p:ext uri="{BB962C8B-B14F-4D97-AF65-F5344CB8AC3E}">
        <p14:creationId xmlns:p14="http://schemas.microsoft.com/office/powerpoint/2010/main" val="209697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30" y="2971800"/>
            <a:ext cx="27384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Department of Natural Resources, Power Plant Research Program (PPRP) Study – Dec. 2018</a:t>
            </a:r>
          </a:p>
          <a:p>
            <a:r>
              <a:rPr lang="en-US" dirty="0"/>
              <a:t>Legal and policy implications of storage ownership by utilities and others in deregulated markets</a:t>
            </a:r>
          </a:p>
          <a:p>
            <a:r>
              <a:rPr lang="en-US" dirty="0"/>
              <a:t>Stakeholders considering various ownership and project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7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61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Electrification in Maryland</a:t>
            </a: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694332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46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671" y="613565"/>
            <a:ext cx="10972800" cy="914400"/>
          </a:xfrm>
        </p:spPr>
        <p:txBody>
          <a:bodyPr/>
          <a:lstStyle/>
          <a:p>
            <a:r>
              <a:rPr lang="en-US" dirty="0"/>
              <a:t>Our 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566227"/>
            <a:ext cx="3962400" cy="1523999"/>
          </a:xfrm>
        </p:spPr>
        <p:txBody>
          <a:bodyPr>
            <a:normAutofit/>
          </a:bodyPr>
          <a:lstStyle/>
          <a:p>
            <a:r>
              <a:rPr lang="en-US" dirty="0"/>
              <a:t>Affordable	</a:t>
            </a:r>
          </a:p>
          <a:p>
            <a:r>
              <a:rPr lang="en-US" dirty="0"/>
              <a:t>Reliable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89" y="3056358"/>
            <a:ext cx="6237311" cy="290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540719"/>
            <a:ext cx="5566065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Customer-centered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Yu Gothic" panose="020B0400000000000000" pitchFamily="34" charset="-128"/>
                <a:cs typeface="Times New Roman" panose="02020603050405020304" pitchFamily="18" charset="0"/>
              </a:rPr>
              <a:t>Environmentally Sustainable </a:t>
            </a:r>
          </a:p>
        </p:txBody>
      </p:sp>
    </p:spTree>
    <p:extLst>
      <p:ext uri="{BB962C8B-B14F-4D97-AF65-F5344CB8AC3E}">
        <p14:creationId xmlns:p14="http://schemas.microsoft.com/office/powerpoint/2010/main" val="78778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Review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10972800" cy="3962399"/>
          </a:xfrm>
        </p:spPr>
        <p:txBody>
          <a:bodyPr>
            <a:normAutofit/>
          </a:bodyPr>
          <a:lstStyle/>
          <a:p>
            <a:r>
              <a:rPr lang="en-US" dirty="0"/>
              <a:t>Rate Design </a:t>
            </a:r>
          </a:p>
          <a:p>
            <a:pPr lvl="1"/>
            <a:r>
              <a:rPr lang="en-US" dirty="0"/>
              <a:t>Time of Use Rates</a:t>
            </a:r>
          </a:p>
          <a:p>
            <a:pPr lvl="1"/>
            <a:r>
              <a:rPr lang="en-US" dirty="0"/>
              <a:t>Value of Solar</a:t>
            </a:r>
          </a:p>
          <a:p>
            <a:r>
              <a:rPr lang="en-US" dirty="0"/>
              <a:t>Electric Vehicles </a:t>
            </a:r>
          </a:p>
          <a:p>
            <a:r>
              <a:rPr lang="en-US" dirty="0"/>
              <a:t>Competitive Markets &amp; Customer Choice </a:t>
            </a:r>
          </a:p>
          <a:p>
            <a:r>
              <a:rPr lang="en-US" dirty="0"/>
              <a:t>Interconnection Process </a:t>
            </a:r>
          </a:p>
          <a:p>
            <a:r>
              <a:rPr lang="en-US" dirty="0"/>
              <a:t>Energy Storage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304800"/>
            <a:ext cx="10972800" cy="914400"/>
          </a:xfrm>
        </p:spPr>
        <p:txBody>
          <a:bodyPr>
            <a:normAutofit/>
          </a:bodyPr>
          <a:lstStyle/>
          <a:p>
            <a:r>
              <a:rPr lang="en-US" altLang="en-US" dirty="0"/>
              <a:t>Time of Use Rates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11006667" cy="45720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TOU Pilots for Supply and Distribution</a:t>
            </a:r>
          </a:p>
          <a:p>
            <a:pPr lvl="1"/>
            <a:r>
              <a:rPr lang="en-US" dirty="0"/>
              <a:t>Price signals</a:t>
            </a:r>
          </a:p>
          <a:p>
            <a:pPr lvl="1"/>
            <a:r>
              <a:rPr lang="en-US" dirty="0"/>
              <a:t>Customer understanding and control of energy usage</a:t>
            </a:r>
          </a:p>
          <a:p>
            <a:pPr lvl="1"/>
            <a:r>
              <a:rPr lang="en-US" dirty="0"/>
              <a:t>Capitalize on AMI investments</a:t>
            </a:r>
          </a:p>
          <a:p>
            <a:r>
              <a:rPr lang="en-US" dirty="0"/>
              <a:t>Plans under development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Marketing and outreach</a:t>
            </a:r>
          </a:p>
          <a:p>
            <a:pPr lvl="1"/>
            <a:r>
              <a:rPr lang="en-US" dirty="0"/>
              <a:t>EM&amp;V</a:t>
            </a:r>
          </a:p>
          <a:p>
            <a:r>
              <a:rPr lang="en-US" dirty="0"/>
              <a:t>January 2019 – Enrollment open to ~ 4000 customers per service territory (BGE, PEPCO &amp; DPL)</a:t>
            </a:r>
          </a:p>
          <a:p>
            <a:r>
              <a:rPr lang="en-US" dirty="0"/>
              <a:t>April 2019 thru March 2021 – TOU rates are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4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1800" y="2514600"/>
            <a:ext cx="3505200" cy="228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Solar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2"/>
            <a:ext cx="11277600" cy="3962399"/>
          </a:xfrm>
        </p:spPr>
        <p:txBody>
          <a:bodyPr>
            <a:normAutofit/>
          </a:bodyPr>
          <a:lstStyle/>
          <a:p>
            <a:r>
              <a:rPr lang="en-US" dirty="0"/>
              <a:t>Cost/Benefit Analysis of Solar DER in Maryland</a:t>
            </a:r>
          </a:p>
          <a:p>
            <a:pPr lvl="1"/>
            <a:r>
              <a:rPr lang="en-US" dirty="0"/>
              <a:t>BTM and utility scale solar</a:t>
            </a:r>
          </a:p>
          <a:p>
            <a:pPr lvl="1"/>
            <a:r>
              <a:rPr lang="en-US" dirty="0"/>
              <a:t>Local power distribution</a:t>
            </a:r>
          </a:p>
          <a:p>
            <a:pPr lvl="1"/>
            <a:r>
              <a:rPr lang="en-US" dirty="0"/>
              <a:t>Societal and economic</a:t>
            </a:r>
          </a:p>
          <a:p>
            <a:pPr lvl="1"/>
            <a:r>
              <a:rPr lang="en-US" dirty="0"/>
              <a:t>Locational initiatives</a:t>
            </a:r>
          </a:p>
          <a:p>
            <a:r>
              <a:rPr lang="en-US" dirty="0"/>
              <a:t>Maryland’s 1,500 MW Solar Cap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5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791200" cy="4495801"/>
          </a:xfrm>
        </p:spPr>
        <p:txBody>
          <a:bodyPr>
            <a:normAutofit/>
          </a:bodyPr>
          <a:lstStyle/>
          <a:p>
            <a:r>
              <a:rPr lang="en-US" sz="2800" dirty="0"/>
              <a:t>2018 Petition for Implementation of Statewide EV Portfolio</a:t>
            </a:r>
          </a:p>
          <a:p>
            <a:r>
              <a:rPr lang="en-US" sz="2800" dirty="0"/>
              <a:t>Proposals for smart EV charging infrastructure in all IOU territories</a:t>
            </a:r>
          </a:p>
          <a:p>
            <a:r>
              <a:rPr lang="en-US" sz="2800" dirty="0"/>
              <a:t>Support Maryland’s ZEV MOU goal of 300,000 EVs by 2025</a:t>
            </a:r>
          </a:p>
          <a:p>
            <a:r>
              <a:rPr lang="en-US" sz="2800" dirty="0"/>
              <a:t>NREL study for Maryland – existing gaps in charging infrastructure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352800"/>
            <a:ext cx="2165858" cy="237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249321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17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Competitive Markets &amp; </a:t>
            </a:r>
            <a:br>
              <a:rPr lang="en-US" dirty="0"/>
            </a:br>
            <a:r>
              <a:rPr lang="en-US" dirty="0"/>
              <a:t>Customer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2"/>
            <a:ext cx="8229600" cy="26669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Addressing barriers to competitive markets, including access to customer data	</a:t>
            </a:r>
          </a:p>
          <a:p>
            <a:r>
              <a:rPr lang="en-US" dirty="0"/>
              <a:t>Retail choice suppliers &amp; 3rd party non-supply providers</a:t>
            </a:r>
          </a:p>
          <a:p>
            <a:r>
              <a:rPr lang="en-US" dirty="0"/>
              <a:t>Proposed Rulemaking (RM62)</a:t>
            </a:r>
          </a:p>
          <a:p>
            <a:r>
              <a:rPr lang="en-US" dirty="0"/>
              <a:t>Enhancements to existing supplier regulations</a:t>
            </a:r>
          </a:p>
          <a:p>
            <a:r>
              <a:rPr lang="en-US" dirty="0"/>
              <a:t>Continued engagement on additional supplier developments</a:t>
            </a:r>
          </a:p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1"/>
            <a:ext cx="8458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84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Interconnection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828802"/>
            <a:ext cx="5715000" cy="3962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Phase I (Rulemaking complete)</a:t>
            </a:r>
          </a:p>
          <a:p>
            <a:pPr lvl="1"/>
            <a:r>
              <a:rPr lang="en-US" dirty="0"/>
              <a:t>Facilitated interconnection processes for small generators</a:t>
            </a:r>
          </a:p>
          <a:p>
            <a:pPr lvl="1"/>
            <a:r>
              <a:rPr lang="en-US" dirty="0"/>
              <a:t>Reduced costs and increased connection certainty for developers  </a:t>
            </a:r>
          </a:p>
          <a:p>
            <a:r>
              <a:rPr lang="en-US" dirty="0"/>
              <a:t>Phase II (Ongoing)</a:t>
            </a:r>
          </a:p>
          <a:p>
            <a:pPr lvl="1"/>
            <a:r>
              <a:rPr lang="en-US" dirty="0"/>
              <a:t>Integrating energy storage and smart inverters</a:t>
            </a:r>
          </a:p>
          <a:p>
            <a:pPr lvl="1"/>
            <a:r>
              <a:rPr lang="en-US" dirty="0"/>
              <a:t>Evaluating hosting capacity analysis reporting requirements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78282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 PSC Powerpoint Template_Version 2 (3)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PSC Powerpoint Template_Version 2 (3)</Template>
  <TotalTime>39</TotalTime>
  <Words>275</Words>
  <Application>Microsoft Macintosh PowerPoint</Application>
  <PresentationFormat>Widescreen</PresentationFormat>
  <Paragraphs>60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Yu Gothic</vt:lpstr>
      <vt:lpstr>Arial</vt:lpstr>
      <vt:lpstr>Calibri</vt:lpstr>
      <vt:lpstr>Nirmala UI</vt:lpstr>
      <vt:lpstr>Times New Roman</vt:lpstr>
      <vt:lpstr>Sample PSC Powerpoint Template_Version 2 (3)</vt:lpstr>
      <vt:lpstr>Transforming Maryland's Electric Distribution Systems </vt:lpstr>
      <vt:lpstr>Electrification in Maryland</vt:lpstr>
      <vt:lpstr>Our Guiding Principles</vt:lpstr>
      <vt:lpstr>Targeted Review Areas</vt:lpstr>
      <vt:lpstr>Time of Use Rates</vt:lpstr>
      <vt:lpstr>Value of Solar Study</vt:lpstr>
      <vt:lpstr>Electric Vehicles</vt:lpstr>
      <vt:lpstr>Competitive Markets &amp;  Customer Choice</vt:lpstr>
      <vt:lpstr>Interconnection Standards</vt:lpstr>
      <vt:lpstr>Energy Storage</vt:lpstr>
      <vt:lpstr>PowerPoint Presentation</vt:lpstr>
    </vt:vector>
  </TitlesOfParts>
  <Company>psc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Maryland's Electric Distribution Systems </dc:title>
  <dc:creator>Jason M. Stanek</dc:creator>
  <cp:lastModifiedBy>Susan Rivo</cp:lastModifiedBy>
  <cp:revision>10</cp:revision>
  <dcterms:created xsi:type="dcterms:W3CDTF">2018-11-27T14:45:27Z</dcterms:created>
  <dcterms:modified xsi:type="dcterms:W3CDTF">2018-11-28T05:24:46Z</dcterms:modified>
</cp:coreProperties>
</file>